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2.mov" ContentType="video/unknown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34546"/>
          <c:y val="0.0571728"/>
          <c:w val="0.760454"/>
          <c:h val="0.90990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Acheived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Times Roman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Hydrostatics</c:v>
                </c:pt>
                <c:pt idx="1">
                  <c:v>Heave Free decay</c:v>
                </c:pt>
                <c:pt idx="2">
                  <c:v>Pitch FreeDecay </c:v>
                </c:pt>
                <c:pt idx="3">
                  <c:v>Surge Free decay</c:v>
                </c:pt>
                <c:pt idx="4">
                  <c:v>Regular waves Interaction</c:v>
                </c:pt>
                <c:pt idx="5">
                  <c:v>Irregular waves Interaction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100.000000</c:v>
                </c:pt>
                <c:pt idx="1">
                  <c:v>100.000000</c:v>
                </c:pt>
                <c:pt idx="2">
                  <c:v>25.000000</c:v>
                </c:pt>
                <c:pt idx="3">
                  <c:v>10.000000</c:v>
                </c:pt>
                <c:pt idx="4">
                  <c:v>50.000000</c:v>
                </c:pt>
                <c:pt idx="5">
                  <c:v>50.000000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Target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Times Roman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Hydrostatics</c:v>
                </c:pt>
                <c:pt idx="1">
                  <c:v>Heave Free decay</c:v>
                </c:pt>
                <c:pt idx="2">
                  <c:v>Pitch FreeDecay </c:v>
                </c:pt>
                <c:pt idx="3">
                  <c:v>Surge Free decay</c:v>
                </c:pt>
                <c:pt idx="4">
                  <c:v>Regular waves Interaction</c:v>
                </c:pt>
                <c:pt idx="5">
                  <c:v>Irregular waves Interaction</c:v>
                </c:pt>
              </c:strCache>
            </c:strRef>
          </c:cat>
          <c:val>
            <c:numRef>
              <c:f>Sheet1!$B$3:$G$3</c:f>
              <c:numCache>
                <c:ptCount val="6"/>
                <c:pt idx="0">
                  <c:v>100.000000</c:v>
                </c:pt>
                <c:pt idx="1">
                  <c:v>100.000000</c:v>
                </c:pt>
                <c:pt idx="2">
                  <c:v>100.000000</c:v>
                </c:pt>
                <c:pt idx="3">
                  <c:v>100.000000</c:v>
                </c:pt>
                <c:pt idx="4">
                  <c:v>100.000000</c:v>
                </c:pt>
                <c:pt idx="5">
                  <c:v>100.000000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cross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000000"/>
                </a:solidFill>
                <a:latin typeface="Times Roman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000000"/>
                </a:solidFill>
                <a:latin typeface="Times Roman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Relationship Id="rId5" Type="http://schemas.openxmlformats.org/officeDocument/2006/relationships/image" Target="../media/image3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Relationship Id="rId5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Relationship Id="rId5" Type="http://schemas.openxmlformats.org/officeDocument/2006/relationships/image" Target="../media/image3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tif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Relationship Id="rId5" Type="http://schemas.openxmlformats.org/officeDocument/2006/relationships/image" Target="../media/image3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ClrTx/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ClrTx/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ClrTx/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ClrTx/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ClrTx/>
              <a:buSzTx/>
              <a:buFont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Rectangle"/>
          <p:cNvSpPr/>
          <p:nvPr/>
        </p:nvSpPr>
        <p:spPr>
          <a:xfrm>
            <a:off x="1930400" y="1942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" name="Rectangle"/>
          <p:cNvSpPr/>
          <p:nvPr/>
        </p:nvSpPr>
        <p:spPr>
          <a:xfrm>
            <a:off x="1930400" y="12610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" name="Review meeting -  May 19 2021"/>
          <p:cNvSpPr txBox="1"/>
          <p:nvPr/>
        </p:nvSpPr>
        <p:spPr>
          <a:xfrm>
            <a:off x="-9262" y="13223819"/>
            <a:ext cx="24402524" cy="52743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726440">
              <a:lnSpc>
                <a:spcPct val="100000"/>
              </a:lnSpc>
              <a:spcBef>
                <a:spcPts val="0"/>
              </a:spcBef>
              <a:defRPr sz="28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Review meeting -  May 19 2021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36652" y="13132954"/>
            <a:ext cx="679197" cy="709166"/>
          </a:xfrm>
          <a:prstGeom prst="rect">
            <a:avLst/>
          </a:prstGeom>
        </p:spPr>
        <p:txBody>
          <a:bodyPr anchor="t"/>
          <a:lstStyle>
            <a:lvl1pPr defTabSz="825500"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ITHIK ALIYAR - PhD Progress meeting May 2020"/>
          <p:cNvSpPr txBox="1"/>
          <p:nvPr/>
        </p:nvSpPr>
        <p:spPr>
          <a:xfrm>
            <a:off x="205559" y="12176999"/>
            <a:ext cx="11154326" cy="1593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pc="-2" sz="41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SITHIK ALIYAR - PhD Progress meeting May 2020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4286" y="75704"/>
            <a:ext cx="66802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10319" y="75704"/>
            <a:ext cx="25908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35528" y="11423650"/>
            <a:ext cx="4217717" cy="238082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ctangle"/>
          <p:cNvSpPr/>
          <p:nvPr/>
        </p:nvSpPr>
        <p:spPr>
          <a:xfrm>
            <a:off x="1930400" y="1942107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" name="Rectangle"/>
          <p:cNvSpPr/>
          <p:nvPr/>
        </p:nvSpPr>
        <p:spPr>
          <a:xfrm>
            <a:off x="1930400" y="117856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" name="Rectangle"/>
          <p:cNvSpPr/>
          <p:nvPr/>
        </p:nvSpPr>
        <p:spPr>
          <a:xfrm>
            <a:off x="20828000" y="64008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97294" y="11064339"/>
            <a:ext cx="2024106" cy="253736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9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ITHIK ALIYAR"/>
          <p:cNvSpPr txBox="1"/>
          <p:nvPr/>
        </p:nvSpPr>
        <p:spPr>
          <a:xfrm>
            <a:off x="205559" y="12551649"/>
            <a:ext cx="11154326" cy="84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pc="-2" sz="41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SITHIK ALIYAR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4286" y="75704"/>
            <a:ext cx="66802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10319" y="75704"/>
            <a:ext cx="25908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35528" y="11423650"/>
            <a:ext cx="4217717" cy="238082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"/>
          <p:cNvSpPr/>
          <p:nvPr/>
        </p:nvSpPr>
        <p:spPr>
          <a:xfrm>
            <a:off x="1930400" y="1942107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Rectangle"/>
          <p:cNvSpPr/>
          <p:nvPr/>
        </p:nvSpPr>
        <p:spPr>
          <a:xfrm>
            <a:off x="1930400" y="117856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Rectangle"/>
          <p:cNvSpPr/>
          <p:nvPr/>
        </p:nvSpPr>
        <p:spPr>
          <a:xfrm>
            <a:off x="20828000" y="64008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5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ITHIK ALIYAR"/>
          <p:cNvSpPr txBox="1"/>
          <p:nvPr/>
        </p:nvSpPr>
        <p:spPr>
          <a:xfrm>
            <a:off x="205559" y="12551649"/>
            <a:ext cx="11154326" cy="84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pc="-2" sz="41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SITHIK ALIYAR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4286" y="75704"/>
            <a:ext cx="66802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10319" y="75704"/>
            <a:ext cx="25908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35528" y="11423650"/>
            <a:ext cx="4217717" cy="238082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tangle"/>
          <p:cNvSpPr/>
          <p:nvPr/>
        </p:nvSpPr>
        <p:spPr>
          <a:xfrm>
            <a:off x="1930400" y="1942107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Rectangle"/>
          <p:cNvSpPr/>
          <p:nvPr/>
        </p:nvSpPr>
        <p:spPr>
          <a:xfrm>
            <a:off x="1930400" y="117856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Rectangle"/>
          <p:cNvSpPr/>
          <p:nvPr/>
        </p:nvSpPr>
        <p:spPr>
          <a:xfrm>
            <a:off x="20828000" y="64008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97294" y="11064339"/>
            <a:ext cx="2024106" cy="253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Review meeting -  May 19 2021"/>
          <p:cNvSpPr txBox="1"/>
          <p:nvPr/>
        </p:nvSpPr>
        <p:spPr>
          <a:xfrm>
            <a:off x="-9262" y="13223819"/>
            <a:ext cx="24402524" cy="52743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726440">
              <a:lnSpc>
                <a:spcPct val="100000"/>
              </a:lnSpc>
              <a:spcBef>
                <a:spcPts val="0"/>
              </a:spcBef>
              <a:defRPr sz="28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Review meeting -  May 19 2021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xfrm>
            <a:off x="71154" y="13176484"/>
            <a:ext cx="608585" cy="622107"/>
          </a:xfrm>
          <a:prstGeom prst="rect">
            <a:avLst/>
          </a:prstGeom>
        </p:spPr>
        <p:txBody>
          <a:bodyPr anchor="t"/>
          <a:lstStyle>
            <a:lvl1pPr defTabSz="825500">
              <a:defRPr sz="3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5" name="Rectangle"/>
          <p:cNvSpPr/>
          <p:nvPr/>
        </p:nvSpPr>
        <p:spPr>
          <a:xfrm>
            <a:off x="1930400" y="1942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6" name="Rectangle"/>
          <p:cNvSpPr/>
          <p:nvPr/>
        </p:nvSpPr>
        <p:spPr>
          <a:xfrm>
            <a:off x="1930400" y="12610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Review meeting -  February  06 2021"/>
          <p:cNvSpPr txBox="1"/>
          <p:nvPr/>
        </p:nvSpPr>
        <p:spPr>
          <a:xfrm>
            <a:off x="-9262" y="13223819"/>
            <a:ext cx="24402524" cy="52743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726440">
              <a:lnSpc>
                <a:spcPct val="100000"/>
              </a:lnSpc>
              <a:spcBef>
                <a:spcPts val="0"/>
              </a:spcBef>
              <a:defRPr sz="28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Review meeting -  February  06 2021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198154" y="13176484"/>
            <a:ext cx="608585" cy="622107"/>
          </a:xfrm>
          <a:prstGeom prst="rect">
            <a:avLst/>
          </a:prstGeom>
        </p:spPr>
        <p:txBody>
          <a:bodyPr anchor="t"/>
          <a:lstStyle>
            <a:lvl1pPr defTabSz="825500">
              <a:defRPr sz="3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7716" y="75704"/>
            <a:ext cx="1898204" cy="189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68155" y="135012"/>
            <a:ext cx="4588545" cy="177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40911" y="129456"/>
            <a:ext cx="1984290" cy="179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"/>
          <p:cNvSpPr/>
          <p:nvPr/>
        </p:nvSpPr>
        <p:spPr>
          <a:xfrm>
            <a:off x="1930400" y="1942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1" name="Rectangle"/>
          <p:cNvSpPr/>
          <p:nvPr/>
        </p:nvSpPr>
        <p:spPr>
          <a:xfrm>
            <a:off x="1930400" y="12610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9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ITHIK ALIYAR - PhD Progress meeting September 2020"/>
          <p:cNvSpPr txBox="1"/>
          <p:nvPr/>
        </p:nvSpPr>
        <p:spPr>
          <a:xfrm>
            <a:off x="205559" y="12176999"/>
            <a:ext cx="11154326" cy="1593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pc="-2" sz="41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SITHIK ALIYAR - PhD Progress meeting September 2020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4286" y="75704"/>
            <a:ext cx="66802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10319" y="75704"/>
            <a:ext cx="25908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35528" y="11423650"/>
            <a:ext cx="4217717" cy="238082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"/>
          <p:cNvSpPr/>
          <p:nvPr/>
        </p:nvSpPr>
        <p:spPr>
          <a:xfrm>
            <a:off x="1930400" y="1942107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5" name="Rectangle"/>
          <p:cNvSpPr/>
          <p:nvPr/>
        </p:nvSpPr>
        <p:spPr>
          <a:xfrm>
            <a:off x="1930400" y="117856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97294" y="11064339"/>
            <a:ext cx="2024106" cy="253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0319" y="75704"/>
            <a:ext cx="25908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35528" y="11423650"/>
            <a:ext cx="4217717" cy="238082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Rectangle"/>
          <p:cNvSpPr/>
          <p:nvPr/>
        </p:nvSpPr>
        <p:spPr>
          <a:xfrm>
            <a:off x="1930400" y="1942107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1930400" y="117856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8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Review Meeting (Dec 22 2020)"/>
          <p:cNvSpPr txBox="1"/>
          <p:nvPr/>
        </p:nvSpPr>
        <p:spPr>
          <a:xfrm>
            <a:off x="-9262" y="13223819"/>
            <a:ext cx="24402524" cy="52743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726440">
              <a:lnSpc>
                <a:spcPct val="100000"/>
              </a:lnSpc>
              <a:spcBef>
                <a:spcPts val="0"/>
              </a:spcBef>
              <a:defRPr sz="28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Review Meeting (Dec 22 2020) 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xfrm>
            <a:off x="198154" y="13176484"/>
            <a:ext cx="608585" cy="622107"/>
          </a:xfrm>
          <a:prstGeom prst="rect">
            <a:avLst/>
          </a:prstGeom>
        </p:spPr>
        <p:txBody>
          <a:bodyPr anchor="t"/>
          <a:lstStyle>
            <a:lvl1pPr defTabSz="825500">
              <a:defRPr sz="3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7716" y="75704"/>
            <a:ext cx="1898204" cy="189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68155" y="135012"/>
            <a:ext cx="4588545" cy="177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40911" y="129456"/>
            <a:ext cx="1984290" cy="179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Rectangle"/>
          <p:cNvSpPr/>
          <p:nvPr/>
        </p:nvSpPr>
        <p:spPr>
          <a:xfrm>
            <a:off x="1930400" y="1942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5" name="Rectangle"/>
          <p:cNvSpPr/>
          <p:nvPr/>
        </p:nvSpPr>
        <p:spPr>
          <a:xfrm>
            <a:off x="1930400" y="12610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3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7716" y="75704"/>
            <a:ext cx="1898204" cy="189820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"/>
          <p:cNvSpPr/>
          <p:nvPr/>
        </p:nvSpPr>
        <p:spPr>
          <a:xfrm>
            <a:off x="1930400" y="1942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68155" y="135012"/>
            <a:ext cx="4588545" cy="177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40911" y="129456"/>
            <a:ext cx="1984290" cy="179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Rectangle"/>
          <p:cNvSpPr/>
          <p:nvPr/>
        </p:nvSpPr>
        <p:spPr>
          <a:xfrm>
            <a:off x="1930400" y="12610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9" name="Review meeting -  February  06 2021"/>
          <p:cNvSpPr txBox="1"/>
          <p:nvPr/>
        </p:nvSpPr>
        <p:spPr>
          <a:xfrm>
            <a:off x="-9262" y="13223819"/>
            <a:ext cx="24402524" cy="52743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726440">
              <a:lnSpc>
                <a:spcPct val="100000"/>
              </a:lnSpc>
              <a:spcBef>
                <a:spcPts val="0"/>
              </a:spcBef>
              <a:defRPr sz="28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Review meeting -  February  06 2021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xfrm>
            <a:off x="136652" y="13132954"/>
            <a:ext cx="679197" cy="709166"/>
          </a:xfrm>
          <a:prstGeom prst="rect">
            <a:avLst/>
          </a:prstGeom>
        </p:spPr>
        <p:txBody>
          <a:bodyPr anchor="t"/>
          <a:lstStyle>
            <a:lvl1pPr defTabSz="825500"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Text"/>
          <p:cNvGrpSpPr/>
          <p:nvPr/>
        </p:nvGrpSpPr>
        <p:grpSpPr>
          <a:xfrm>
            <a:off x="23028538" y="-123766"/>
            <a:ext cx="1023418" cy="1467763"/>
            <a:chOff x="0" y="0"/>
            <a:chExt cx="1023416" cy="1467761"/>
          </a:xfrm>
        </p:grpSpPr>
        <p:sp>
          <p:nvSpPr>
            <p:cNvPr id="298" name="Text"/>
            <p:cNvSpPr/>
            <p:nvPr/>
          </p:nvSpPr>
          <p:spPr>
            <a:xfrm>
              <a:off x="215900" y="641350"/>
              <a:ext cx="591617" cy="610512"/>
            </a:xfrm>
            <a:prstGeom prst="rect">
              <a:avLst/>
            </a:prstGeom>
            <a:solidFill>
              <a:srgbClr val="ED220D">
                <a:alpha val="53997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97" name="Text Square" descr="Text Square"/>
            <p:cNvPicPr>
              <a:picLocks noChangeAspect="0"/>
            </p:cNvPicPr>
            <p:nvPr/>
          </p:nvPicPr>
          <p:blipFill>
            <a:blip r:embed="rId2">
              <a:alphaModFix amt="53997"/>
              <a:extLst/>
            </a:blip>
            <a:stretch>
              <a:fillRect/>
            </a:stretch>
          </p:blipFill>
          <p:spPr>
            <a:xfrm>
              <a:off x="0" y="0"/>
              <a:ext cx="1023417" cy="1467762"/>
            </a:xfrm>
            <a:prstGeom prst="rect">
              <a:avLst/>
            </a:prstGeom>
            <a:effectLst/>
          </p:spPr>
        </p:pic>
      </p:grpSp>
      <p:sp>
        <p:nvSpPr>
          <p:cNvPr id="300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1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Rectangle"/>
          <p:cNvSpPr/>
          <p:nvPr/>
        </p:nvSpPr>
        <p:spPr>
          <a:xfrm>
            <a:off x="1930400" y="1942107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Rectangle"/>
          <p:cNvSpPr/>
          <p:nvPr/>
        </p:nvSpPr>
        <p:spPr>
          <a:xfrm>
            <a:off x="1930400" y="117856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23313628" y="608186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5" name="Rectangle"/>
          <p:cNvSpPr/>
          <p:nvPr/>
        </p:nvSpPr>
        <p:spPr>
          <a:xfrm>
            <a:off x="1930400" y="1942107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Rectangle"/>
          <p:cNvSpPr/>
          <p:nvPr/>
        </p:nvSpPr>
        <p:spPr>
          <a:xfrm>
            <a:off x="1930400" y="117856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9th CN-BV Chair workshop - January 13 2020"/>
          <p:cNvSpPr txBox="1"/>
          <p:nvPr/>
        </p:nvSpPr>
        <p:spPr>
          <a:xfrm>
            <a:off x="1658297" y="13223819"/>
            <a:ext cx="19561485" cy="46105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 defTabSz="594360">
              <a:lnSpc>
                <a:spcPct val="100000"/>
              </a:lnSpc>
              <a:spcBef>
                <a:spcPts val="0"/>
              </a:spcBef>
              <a:defRPr sz="2304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9</a:t>
            </a:r>
            <a:r>
              <a:rPr baseline="31999"/>
              <a:t>th</a:t>
            </a:r>
            <a:r>
              <a:t> CN-BV Chair workshop - January 13 2020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263" y="11934876"/>
            <a:ext cx="1779589" cy="177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43036" y="11938475"/>
            <a:ext cx="3139860" cy="1772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7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Review meeting -  May 19 2021"/>
          <p:cNvSpPr txBox="1"/>
          <p:nvPr/>
        </p:nvSpPr>
        <p:spPr>
          <a:xfrm>
            <a:off x="-9262" y="13223819"/>
            <a:ext cx="24402524" cy="52743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726440">
              <a:lnSpc>
                <a:spcPct val="100000"/>
              </a:lnSpc>
              <a:spcBef>
                <a:spcPts val="0"/>
              </a:spcBef>
              <a:defRPr sz="28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Review meeting -  May 19 2021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xfrm>
            <a:off x="71154" y="13176484"/>
            <a:ext cx="608585" cy="622107"/>
          </a:xfrm>
          <a:prstGeom prst="rect">
            <a:avLst/>
          </a:prstGeom>
        </p:spPr>
        <p:txBody>
          <a:bodyPr anchor="t"/>
          <a:lstStyle>
            <a:lvl1pPr defTabSz="825500">
              <a:defRPr sz="3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0" name="Rectangle"/>
          <p:cNvSpPr/>
          <p:nvPr/>
        </p:nvSpPr>
        <p:spPr>
          <a:xfrm>
            <a:off x="1930400" y="1942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Rectangle"/>
          <p:cNvSpPr/>
          <p:nvPr/>
        </p:nvSpPr>
        <p:spPr>
          <a:xfrm>
            <a:off x="1930400" y="12610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9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4286" y="75704"/>
            <a:ext cx="66802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10319" y="75704"/>
            <a:ext cx="25908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35528" y="11423650"/>
            <a:ext cx="4217717" cy="238082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Rectangle"/>
          <p:cNvSpPr/>
          <p:nvPr/>
        </p:nvSpPr>
        <p:spPr>
          <a:xfrm>
            <a:off x="1930400" y="1942107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4" name="Rectangle"/>
          <p:cNvSpPr/>
          <p:nvPr/>
        </p:nvSpPr>
        <p:spPr>
          <a:xfrm>
            <a:off x="1930400" y="11785600"/>
            <a:ext cx="2590800" cy="43279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97294" y="11064339"/>
            <a:ext cx="2024106" cy="2537361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4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5" name="Review meeting -  February  06 2021"/>
          <p:cNvSpPr txBox="1"/>
          <p:nvPr/>
        </p:nvSpPr>
        <p:spPr>
          <a:xfrm>
            <a:off x="-9262" y="13223819"/>
            <a:ext cx="24402524" cy="52743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726440">
              <a:lnSpc>
                <a:spcPct val="100000"/>
              </a:lnSpc>
              <a:spcBef>
                <a:spcPts val="0"/>
              </a:spcBef>
              <a:defRPr sz="28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Review meeting -  February  06 2021</a:t>
            </a:r>
          </a:p>
        </p:txBody>
      </p:sp>
      <p:sp>
        <p:nvSpPr>
          <p:cNvPr id="346" name="Slide Number"/>
          <p:cNvSpPr txBox="1"/>
          <p:nvPr>
            <p:ph type="sldNum" sz="quarter" idx="2"/>
          </p:nvPr>
        </p:nvSpPr>
        <p:spPr>
          <a:xfrm>
            <a:off x="198154" y="13176484"/>
            <a:ext cx="608585" cy="622107"/>
          </a:xfrm>
          <a:prstGeom prst="rect">
            <a:avLst/>
          </a:prstGeom>
        </p:spPr>
        <p:txBody>
          <a:bodyPr anchor="t"/>
          <a:lstStyle>
            <a:lvl1pPr defTabSz="825500">
              <a:defRPr sz="3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7716" y="75704"/>
            <a:ext cx="1898204" cy="189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68155" y="135012"/>
            <a:ext cx="4588545" cy="177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40911" y="129456"/>
            <a:ext cx="1984290" cy="179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Rectangle"/>
          <p:cNvSpPr/>
          <p:nvPr/>
        </p:nvSpPr>
        <p:spPr>
          <a:xfrm>
            <a:off x="1930400" y="1942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1" name="Rectangle"/>
          <p:cNvSpPr/>
          <p:nvPr/>
        </p:nvSpPr>
        <p:spPr>
          <a:xfrm>
            <a:off x="1930400" y="12610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9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Review meeting -  February  06 2021"/>
          <p:cNvSpPr txBox="1"/>
          <p:nvPr/>
        </p:nvSpPr>
        <p:spPr>
          <a:xfrm>
            <a:off x="-9262" y="13223819"/>
            <a:ext cx="24402524" cy="52743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726440">
              <a:lnSpc>
                <a:spcPct val="100000"/>
              </a:lnSpc>
              <a:spcBef>
                <a:spcPts val="0"/>
              </a:spcBef>
              <a:defRPr sz="28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Review meeting -  February  06 2021</a:t>
            </a:r>
          </a:p>
        </p:txBody>
      </p:sp>
      <p:sp>
        <p:nvSpPr>
          <p:cNvPr id="361" name="Slide Number"/>
          <p:cNvSpPr txBox="1"/>
          <p:nvPr>
            <p:ph type="sldNum" sz="quarter" idx="2"/>
          </p:nvPr>
        </p:nvSpPr>
        <p:spPr>
          <a:xfrm>
            <a:off x="198154" y="13176484"/>
            <a:ext cx="608585" cy="622107"/>
          </a:xfrm>
          <a:prstGeom prst="rect">
            <a:avLst/>
          </a:prstGeom>
        </p:spPr>
        <p:txBody>
          <a:bodyPr anchor="t"/>
          <a:lstStyle>
            <a:lvl1pPr defTabSz="825500">
              <a:defRPr sz="3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7716" y="75704"/>
            <a:ext cx="1898204" cy="189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68155" y="135012"/>
            <a:ext cx="4588545" cy="177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40911" y="129456"/>
            <a:ext cx="1984290" cy="179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Rectangle"/>
          <p:cNvSpPr/>
          <p:nvPr/>
        </p:nvSpPr>
        <p:spPr>
          <a:xfrm>
            <a:off x="1930400" y="1942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6" name="Rectangle"/>
          <p:cNvSpPr/>
          <p:nvPr/>
        </p:nvSpPr>
        <p:spPr>
          <a:xfrm>
            <a:off x="1930400" y="12610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itle Text"/>
          <p:cNvSpPr txBox="1"/>
          <p:nvPr>
            <p:ph type="title"/>
          </p:nvPr>
        </p:nvSpPr>
        <p:spPr>
          <a:xfrm>
            <a:off x="1899642" y="5167312"/>
            <a:ext cx="20706358" cy="177958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4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200">
                <a:latin typeface="DIN Condensed Bold"/>
                <a:ea typeface="DIN Condensed Bold"/>
                <a:cs typeface="DIN Condensed Bold"/>
                <a:sym typeface="DIN Condensed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Review meeting -  May 19 2021"/>
          <p:cNvSpPr txBox="1"/>
          <p:nvPr/>
        </p:nvSpPr>
        <p:spPr>
          <a:xfrm>
            <a:off x="-9262" y="13223819"/>
            <a:ext cx="24402524" cy="52743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726440">
              <a:lnSpc>
                <a:spcPct val="100000"/>
              </a:lnSpc>
              <a:spcBef>
                <a:spcPts val="0"/>
              </a:spcBef>
              <a:defRPr sz="28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Review meeting -  May 19 2021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xfrm>
            <a:off x="198154" y="13176484"/>
            <a:ext cx="608585" cy="622107"/>
          </a:xfrm>
          <a:prstGeom prst="rect">
            <a:avLst/>
          </a:prstGeom>
        </p:spPr>
        <p:txBody>
          <a:bodyPr anchor="t"/>
          <a:lstStyle>
            <a:lvl1pPr defTabSz="825500">
              <a:defRPr sz="3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7" name="Rectangle"/>
          <p:cNvSpPr/>
          <p:nvPr/>
        </p:nvSpPr>
        <p:spPr>
          <a:xfrm>
            <a:off x="1930400" y="1942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8" name="Rectangle"/>
          <p:cNvSpPr/>
          <p:nvPr/>
        </p:nvSpPr>
        <p:spPr>
          <a:xfrm>
            <a:off x="1930400" y="12610107"/>
            <a:ext cx="9933385" cy="20945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ct val="100000"/>
        <a:buFont typeface="Calibri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311275" marR="0" indent="-714375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ct val="123000"/>
        <a:buFont typeface="Calibri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768475" marR="0" indent="-714375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ct val="123000"/>
        <a:buFont typeface="Calibri"/>
        <a:buChar char="◦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225675" marR="0" indent="-714375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ct val="123000"/>
        <a:buFont typeface="Calibri"/>
        <a:buChar char="◦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682875" marR="0" indent="-714375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ct val="123000"/>
        <a:buFont typeface="Calibri"/>
        <a:buChar char="◦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140075" marR="0" indent="-714375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ct val="123000"/>
        <a:buFont typeface="Calibri"/>
        <a:buChar char="◦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597275" marR="0" indent="-714375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ct val="123000"/>
        <a:buFont typeface="Calibri"/>
        <a:buChar char="◦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054475" marR="0" indent="-714375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ct val="123000"/>
        <a:buFont typeface="Calibri"/>
        <a:buChar char="◦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511675" marR="0" indent="-714375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ct val="123000"/>
        <a:buFont typeface="Calibri"/>
        <a:buChar char="◦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1.png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6.png"/><Relationship Id="rId6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2.jpeg"/><Relationship Id="rId3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2.gif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ECN Progress review and discussion"/>
          <p:cNvSpPr txBox="1"/>
          <p:nvPr>
            <p:ph type="title"/>
          </p:nvPr>
        </p:nvSpPr>
        <p:spPr>
          <a:xfrm>
            <a:off x="1385858" y="2646210"/>
            <a:ext cx="20406702" cy="6643368"/>
          </a:xfrm>
          <a:prstGeom prst="rect">
            <a:avLst/>
          </a:prstGeom>
        </p:spPr>
        <p:txBody>
          <a:bodyPr/>
          <a:lstStyle>
            <a:lvl1pPr>
              <a:defRPr b="1" sz="10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ECN Progress review and discussion</a:t>
            </a:r>
          </a:p>
        </p:txBody>
      </p:sp>
      <p:sp>
        <p:nvSpPr>
          <p:cNvPr id="388" name="Slide Number"/>
          <p:cNvSpPr txBox="1"/>
          <p:nvPr>
            <p:ph type="sldNum" sz="quarter" idx="2"/>
          </p:nvPr>
        </p:nvSpPr>
        <p:spPr>
          <a:xfrm>
            <a:off x="277875" y="13132954"/>
            <a:ext cx="396749" cy="7091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meline -  5 months…"/>
          <p:cNvSpPr txBox="1"/>
          <p:nvPr>
            <p:ph type="title"/>
          </p:nvPr>
        </p:nvSpPr>
        <p:spPr>
          <a:xfrm>
            <a:off x="1385858" y="2646210"/>
            <a:ext cx="20406702" cy="6643368"/>
          </a:xfrm>
          <a:prstGeom prst="rect">
            <a:avLst/>
          </a:prstGeom>
        </p:spPr>
        <p:txBody>
          <a:bodyPr/>
          <a:lstStyle/>
          <a:p>
            <a:pPr>
              <a:defRPr b="1" sz="10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Timeline - </a:t>
            </a:r>
            <a:r>
              <a:rPr i="1"/>
              <a:t> 5 months</a:t>
            </a:r>
            <a:r>
              <a:t> </a:t>
            </a:r>
          </a:p>
          <a:p>
            <a:pPr>
              <a:defRPr b="1" sz="10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(Jan 2021 to May 2021 in ECN) </a:t>
            </a:r>
          </a:p>
        </p:txBody>
      </p:sp>
      <p:sp>
        <p:nvSpPr>
          <p:cNvPr id="4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Rectangle"/>
          <p:cNvSpPr/>
          <p:nvPr/>
        </p:nvSpPr>
        <p:spPr>
          <a:xfrm>
            <a:off x="2590800" y="2616200"/>
            <a:ext cx="589955" cy="1889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2" name="ECN Experiment (Vincent et al 2020)"/>
          <p:cNvSpPr txBox="1"/>
          <p:nvPr>
            <p:ph type="title"/>
          </p:nvPr>
        </p:nvSpPr>
        <p:spPr>
          <a:xfrm>
            <a:off x="714553" y="208323"/>
            <a:ext cx="13385559" cy="1632967"/>
          </a:xfrm>
          <a:prstGeom prst="rect">
            <a:avLst/>
          </a:prstGeom>
        </p:spPr>
        <p:txBody>
          <a:bodyPr/>
          <a:lstStyle/>
          <a:p>
            <a:pPr algn="l" defTabSz="454025">
              <a:defRPr sz="6875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ECN Experiment (</a:t>
            </a:r>
            <a:r>
              <a:rPr i="1"/>
              <a:t>Vincent et </a:t>
            </a:r>
            <a:r>
              <a:rPr i="1"/>
              <a:t>al</a:t>
            </a:r>
            <a:r>
              <a:rPr i="1"/>
              <a:t> 2020</a:t>
            </a:r>
            <a:r>
              <a:t>)</a:t>
            </a:r>
          </a:p>
        </p:txBody>
      </p:sp>
      <p:pic>
        <p:nvPicPr>
          <p:cNvPr id="453" name="Screenshot 2020-12-07 at 3.15.39 PM.png" descr="Screenshot 2020-12-07 at 3.15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5952" y="2400300"/>
            <a:ext cx="5232401" cy="891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Screenshot 2020-12-07 at 3.15.18 PM.png" descr="Screenshot 2020-12-07 at 3.15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00846" y="2078842"/>
            <a:ext cx="8200644" cy="4382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Screenshot 2020-12-07 at 3.15.10 PM.png" descr="Screenshot 2020-12-07 at 3.15.1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25207" y="6958683"/>
            <a:ext cx="8729302" cy="5249299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Floating Offshore Wind Turbine with SPAR floater in multi- segmented Catenary mooring system…"/>
          <p:cNvSpPr txBox="1"/>
          <p:nvPr>
            <p:ph type="body" sz="quarter" idx="1"/>
          </p:nvPr>
        </p:nvSpPr>
        <p:spPr>
          <a:xfrm>
            <a:off x="953548" y="2454028"/>
            <a:ext cx="9933385" cy="6237915"/>
          </a:xfrm>
          <a:prstGeom prst="rect">
            <a:avLst/>
          </a:prstGeom>
        </p:spPr>
        <p:txBody>
          <a:bodyPr/>
          <a:lstStyle/>
          <a:p>
            <a:pPr marL="596900" indent="-596900" defTabSz="775969">
              <a:buClr>
                <a:srgbClr val="000000"/>
              </a:buClr>
              <a:buSzPct val="100000"/>
              <a:buFont typeface="Calibri"/>
              <a:buChar char="•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Floating Offshore Wind Turbine with SPAR floater in multi- segmented Catenary mooring system </a:t>
            </a:r>
          </a:p>
          <a:p>
            <a:pPr marL="596900" indent="-596900" defTabSz="775969">
              <a:buClr>
                <a:srgbClr val="000000"/>
              </a:buClr>
              <a:buSzPct val="100000"/>
              <a:buFont typeface="Calibri"/>
              <a:buChar char="•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TestCases carried in Experiment </a:t>
            </a:r>
          </a:p>
          <a:p>
            <a:pPr lvl="1" marL="1157986" indent="-596900" defTabSz="775969">
              <a:buClr>
                <a:srgbClr val="000000"/>
              </a:buClr>
              <a:buSzPct val="123000"/>
              <a:buFont typeface="Calibri"/>
              <a:buChar char="•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Decay tests</a:t>
            </a:r>
          </a:p>
          <a:p>
            <a:pPr lvl="1" marL="1157986" indent="-596900" defTabSz="775969">
              <a:buClr>
                <a:srgbClr val="000000"/>
              </a:buClr>
              <a:buSzPct val="123000"/>
              <a:buFont typeface="Calibri"/>
              <a:buChar char="•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Decay tests with waves </a:t>
            </a:r>
          </a:p>
          <a:p>
            <a:pPr lvl="1" marL="1157986" indent="-596900" defTabSz="775969">
              <a:buClr>
                <a:srgbClr val="000000"/>
              </a:buClr>
              <a:buSzPct val="123000"/>
              <a:buFont typeface="Calibri"/>
              <a:buChar char="•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Regular waves without wind</a:t>
            </a:r>
          </a:p>
          <a:p>
            <a:pPr lvl="2" marL="1587753" indent="-596900" defTabSz="775969">
              <a:buClr>
                <a:srgbClr val="000000"/>
              </a:buClr>
              <a:buSzPct val="123000"/>
              <a:buFont typeface="Calibri"/>
              <a:buChar char="◦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Motion RAO</a:t>
            </a:r>
          </a:p>
          <a:p>
            <a:pPr lvl="2" marL="1587753" indent="-596900" defTabSz="775969">
              <a:buClr>
                <a:srgbClr val="000000"/>
              </a:buClr>
              <a:buSzPct val="123000"/>
              <a:buFont typeface="Calibri"/>
              <a:buChar char="◦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Wave drift forces </a:t>
            </a:r>
          </a:p>
          <a:p>
            <a:pPr lvl="1" marL="1157986" indent="-596900" defTabSz="775969">
              <a:buClr>
                <a:srgbClr val="000000"/>
              </a:buClr>
              <a:buSzPct val="123000"/>
              <a:buFont typeface="Calibri"/>
              <a:buChar char="•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Regular waves with speed</a:t>
            </a:r>
          </a:p>
          <a:p>
            <a:pPr lvl="2" marL="1587753" indent="-596900" defTabSz="775969">
              <a:buClr>
                <a:srgbClr val="000000"/>
              </a:buClr>
              <a:buSzPct val="123000"/>
              <a:buFont typeface="Calibri"/>
              <a:buChar char="◦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Motion RAO</a:t>
            </a:r>
          </a:p>
          <a:p>
            <a:pPr lvl="2" marL="1587753" indent="-596900" defTabSz="775969">
              <a:buClr>
                <a:srgbClr val="000000"/>
              </a:buClr>
              <a:buSzPct val="123000"/>
              <a:buFont typeface="Calibri"/>
              <a:buChar char="◦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Wave drift forces</a:t>
            </a:r>
          </a:p>
          <a:p>
            <a:pPr lvl="1" marL="1157986" indent="-596900" defTabSz="775969">
              <a:buClr>
                <a:srgbClr val="000000"/>
              </a:buClr>
              <a:buSzPct val="123000"/>
              <a:buFont typeface="Calibri"/>
              <a:buChar char="•"/>
              <a:defRPr sz="3384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Irregular waves and turbulent wind </a:t>
            </a:r>
          </a:p>
        </p:txBody>
      </p:sp>
      <p:graphicFrame>
        <p:nvGraphicFramePr>
          <p:cNvPr id="457" name="Table"/>
          <p:cNvGraphicFramePr/>
          <p:nvPr/>
        </p:nvGraphicFramePr>
        <p:xfrm>
          <a:off x="2836811" y="8764649"/>
          <a:ext cx="6838506" cy="378545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412902"/>
                <a:gridCol w="3412902"/>
              </a:tblGrid>
              <a:tr h="7545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4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Properties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4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Values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4550"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Mass (Floater + Tower+ Hub)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329.73 kg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4550"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COG (calculated)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(-0.0043,0,-1.8055)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4550"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MOI (calculated)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190,190,10 (kgm</a:t>
                      </a:r>
                      <a:r>
                        <a:rPr baseline="31999"/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4550"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COB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-1.023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0" name="MoorDyn coupling with foamStar"/>
          <p:cNvSpPr txBox="1"/>
          <p:nvPr>
            <p:ph type="title"/>
          </p:nvPr>
        </p:nvSpPr>
        <p:spPr>
          <a:xfrm>
            <a:off x="714553" y="208323"/>
            <a:ext cx="11228332" cy="1632967"/>
          </a:xfrm>
          <a:prstGeom prst="rect">
            <a:avLst/>
          </a:prstGeom>
        </p:spPr>
        <p:txBody>
          <a:bodyPr/>
          <a:lstStyle>
            <a:lvl1pPr algn="l" defTabSz="685165">
              <a:defRPr sz="6225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MoorDyn coupling with foamStar </a:t>
            </a:r>
          </a:p>
        </p:txBody>
      </p:sp>
      <p:sp>
        <p:nvSpPr>
          <p:cNvPr id="461" name="Fig: Flow chart workflow procedure  being carried  for coupling foamStar"/>
          <p:cNvSpPr txBox="1"/>
          <p:nvPr/>
        </p:nvSpPr>
        <p:spPr>
          <a:xfrm>
            <a:off x="214382" y="12001391"/>
            <a:ext cx="1147542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i="1" sz="3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Fig: Flow chart workflow procedure  being carried  for coupling foamStar</a:t>
            </a:r>
          </a:p>
        </p:txBody>
      </p:sp>
      <p:pic>
        <p:nvPicPr>
          <p:cNvPr id="462" name="Screenshot 2021-02-03 at 11.06.30 PM.png" descr="Screenshot 2021-02-03 at 11.06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600" y="2484294"/>
            <a:ext cx="9699316" cy="9570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MoorDYncoupling.mov" descr="MoorDYncoupling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235446" y="1019422"/>
            <a:ext cx="11475429" cy="6724927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MoorDyn code is modified to accommodate the coupling and also to run in parallel processing…"/>
          <p:cNvSpPr txBox="1"/>
          <p:nvPr/>
        </p:nvSpPr>
        <p:spPr>
          <a:xfrm>
            <a:off x="12123877" y="7949804"/>
            <a:ext cx="12102039" cy="3992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93687" indent="-293687" defTabSz="8255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Font typeface="Calibri"/>
              <a:buChar char="•"/>
              <a:defRPr sz="3700">
                <a:latin typeface="Arial"/>
                <a:ea typeface="Arial"/>
                <a:cs typeface="Arial"/>
                <a:sym typeface="Arial"/>
              </a:defRPr>
            </a:pPr>
            <a:r>
              <a:t> MoorDyn code is modified to accommodate the coupling and also to run in parallel processing </a:t>
            </a:r>
          </a:p>
          <a:p>
            <a:pPr marL="293687" indent="-293687" defTabSz="8255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Font typeface="Calibri"/>
              <a:buChar char="•"/>
              <a:defRPr sz="3700">
                <a:latin typeface="Arial"/>
                <a:ea typeface="Arial"/>
                <a:cs typeface="Arial"/>
                <a:sym typeface="Arial"/>
              </a:defRPr>
            </a:pPr>
            <a:r>
              <a:t> foamstar code is modified to accommodate the coupling as per flow chart (right)</a:t>
            </a:r>
          </a:p>
          <a:p>
            <a:pPr marL="293687" indent="-293687" defTabSz="8255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Font typeface="Calibri"/>
              <a:buChar char="•"/>
              <a:defRPr sz="3700">
                <a:latin typeface="Arial"/>
                <a:ea typeface="Arial"/>
                <a:cs typeface="Arial"/>
                <a:sym typeface="Arial"/>
              </a:defRPr>
            </a:pPr>
            <a:r>
              <a:t>Output of MoorDyn is modified to read in accordance with foamstar output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4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6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6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7" name="Current Progress(foamStar)"/>
          <p:cNvSpPr txBox="1"/>
          <p:nvPr>
            <p:ph type="title"/>
          </p:nvPr>
        </p:nvSpPr>
        <p:spPr>
          <a:xfrm>
            <a:off x="890417" y="64845"/>
            <a:ext cx="14023972" cy="1855014"/>
          </a:xfrm>
          <a:prstGeom prst="rect">
            <a:avLst/>
          </a:prstGeom>
        </p:spPr>
        <p:txBody>
          <a:bodyPr/>
          <a:lstStyle>
            <a:lvl1pPr algn="l">
              <a:defRPr sz="8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Current Progress(foamStar)  </a:t>
            </a:r>
          </a:p>
        </p:txBody>
      </p:sp>
      <p:graphicFrame>
        <p:nvGraphicFramePr>
          <p:cNvPr id="468" name="2D Bar Chart"/>
          <p:cNvGraphicFramePr/>
          <p:nvPr/>
        </p:nvGraphicFramePr>
        <p:xfrm>
          <a:off x="546805" y="2193194"/>
          <a:ext cx="21341536" cy="932961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1" name="Rectangle"/>
          <p:cNvSpPr/>
          <p:nvPr/>
        </p:nvSpPr>
        <p:spPr>
          <a:xfrm>
            <a:off x="2590800" y="2616200"/>
            <a:ext cx="589955" cy="1889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2" name="Expecting (based on experience) need another 1 month to complete all the mentioned test cases in SPAR…"/>
          <p:cNvSpPr txBox="1"/>
          <p:nvPr>
            <p:ph type="body" idx="1"/>
          </p:nvPr>
        </p:nvSpPr>
        <p:spPr>
          <a:xfrm>
            <a:off x="837276" y="2911475"/>
            <a:ext cx="22108890" cy="9374778"/>
          </a:xfrm>
          <a:prstGeom prst="rect">
            <a:avLst/>
          </a:prstGeom>
        </p:spPr>
        <p:txBody>
          <a:bodyPr/>
          <a:lstStyle/>
          <a:p>
            <a:pPr marL="490140" indent="-490140" defTabSz="784225">
              <a:buClr>
                <a:srgbClr val="000000"/>
              </a:buClr>
              <a:buSzPct val="100000"/>
              <a:buFont typeface="Calibri"/>
              <a:buChar char="•"/>
              <a:defRPr sz="617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Expecting (based on experience) need another 1 month to complete all the mentioned test cases in SPAR</a:t>
            </a:r>
          </a:p>
          <a:p>
            <a:pPr marL="490140" indent="-490140" defTabSz="784225">
              <a:buClr>
                <a:srgbClr val="000000"/>
              </a:buClr>
              <a:buSzPct val="100000"/>
              <a:buFont typeface="Calibri"/>
              <a:buChar char="•"/>
              <a:defRPr sz="617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Possible outcome</a:t>
            </a:r>
          </a:p>
          <a:p>
            <a:pPr marL="490140" indent="-490140" defTabSz="784225">
              <a:buClr>
                <a:srgbClr val="000000"/>
              </a:buClr>
              <a:buSzPct val="100000"/>
              <a:buFont typeface="Calibri"/>
              <a:buChar char="•"/>
              <a:defRPr sz="522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(Work in Progress- foamStar case ) Sithik A, Benjamin B, Ducrozet G, Sriram V, Ferrant P, </a:t>
            </a:r>
            <a:r>
              <a:rPr i="1">
                <a:solidFill>
                  <a:schemeClr val="accent5">
                    <a:lumOff val="-29866"/>
                  </a:schemeClr>
                </a:solidFill>
              </a:rPr>
              <a:t>Investigation of hybrid coupling capability (HOS, Openfoam and MoorDyn) on OC3 Floating SPAR in presence of regular and irregular waves</a:t>
            </a:r>
            <a:r>
              <a:t>, 2021</a:t>
            </a:r>
          </a:p>
          <a:p>
            <a:pPr marL="490140" indent="-490140" defTabSz="784225">
              <a:buClr>
                <a:srgbClr val="000000"/>
              </a:buClr>
              <a:buSzPct val="100000"/>
              <a:buFont typeface="Calibri"/>
              <a:buChar char="•"/>
              <a:defRPr sz="522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Same work I am interested in doing in SWENSE to evaluate its capability and publish separately </a:t>
            </a:r>
          </a:p>
          <a:p>
            <a:pPr marL="490140" indent="-490140" defTabSz="784225">
              <a:buClr>
                <a:srgbClr val="000000"/>
              </a:buClr>
              <a:buSzPct val="100000"/>
              <a:buFont typeface="Calibri"/>
              <a:buChar char="•"/>
              <a:defRPr sz="5225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Also from my earlier experiment (Slide 7), I wish to validate one time series in foamStar (Need your vision) so I can include that work in the PhD. </a:t>
            </a:r>
          </a:p>
        </p:txBody>
      </p:sp>
      <p:sp>
        <p:nvSpPr>
          <p:cNvPr id="473" name="Possible Outcome"/>
          <p:cNvSpPr txBox="1"/>
          <p:nvPr>
            <p:ph type="title"/>
          </p:nvPr>
        </p:nvSpPr>
        <p:spPr>
          <a:xfrm>
            <a:off x="150592" y="410259"/>
            <a:ext cx="10433466" cy="1229095"/>
          </a:xfrm>
          <a:prstGeom prst="rect">
            <a:avLst/>
          </a:prstGeom>
        </p:spPr>
        <p:txBody>
          <a:bodyPr/>
          <a:lstStyle>
            <a:lvl1pPr algn="l" defTabSz="487044">
              <a:defRPr sz="7375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Possible Outcome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6" name="Rectangle"/>
          <p:cNvSpPr/>
          <p:nvPr/>
        </p:nvSpPr>
        <p:spPr>
          <a:xfrm>
            <a:off x="2590800" y="2616200"/>
            <a:ext cx="589955" cy="1889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7" name="Questions for discussion"/>
          <p:cNvSpPr txBox="1"/>
          <p:nvPr>
            <p:ph type="title"/>
          </p:nvPr>
        </p:nvSpPr>
        <p:spPr>
          <a:xfrm>
            <a:off x="1463390" y="2939286"/>
            <a:ext cx="21030148" cy="3903976"/>
          </a:xfrm>
          <a:prstGeom prst="rect">
            <a:avLst/>
          </a:prstGeom>
        </p:spPr>
        <p:txBody>
          <a:bodyPr/>
          <a:lstStyle>
            <a:lvl1pPr>
              <a:defRPr sz="125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Questions for discussion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0" name="Rectangle"/>
          <p:cNvSpPr/>
          <p:nvPr/>
        </p:nvSpPr>
        <p:spPr>
          <a:xfrm>
            <a:off x="2590800" y="2616200"/>
            <a:ext cx="589955" cy="1889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1" name="Does this enough for PhD content?…"/>
          <p:cNvSpPr txBox="1"/>
          <p:nvPr>
            <p:ph type="body" idx="1"/>
          </p:nvPr>
        </p:nvSpPr>
        <p:spPr>
          <a:xfrm>
            <a:off x="837276" y="2911475"/>
            <a:ext cx="22108890" cy="9374778"/>
          </a:xfrm>
          <a:prstGeom prst="rect">
            <a:avLst/>
          </a:prstGeom>
        </p:spPr>
        <p:txBody>
          <a:bodyPr/>
          <a:lstStyle/>
          <a:p>
            <a:pPr marL="515937" indent="-515937">
              <a:buClr>
                <a:srgbClr val="000000"/>
              </a:buClr>
              <a:buSzPct val="100000"/>
              <a:buFont typeface="Calibri"/>
              <a:buChar char="•"/>
              <a:defRPr sz="6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Does this enough for PhD content? </a:t>
            </a:r>
          </a:p>
          <a:p>
            <a:pPr marL="515937" indent="-515937">
              <a:buClr>
                <a:srgbClr val="000000"/>
              </a:buClr>
              <a:buSzPct val="100000"/>
              <a:buFont typeface="Calibri"/>
              <a:buChar char="•"/>
              <a:defRPr sz="6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Time line for CSI 2, Seminar and Thesis submission</a:t>
            </a:r>
          </a:p>
          <a:p>
            <a:pPr marL="515937" indent="-515937">
              <a:buClr>
                <a:srgbClr val="000000"/>
              </a:buClr>
              <a:buSzPct val="100000"/>
              <a:buFont typeface="Calibri"/>
              <a:buChar char="•"/>
              <a:defRPr sz="6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Planning Defence along with IITM </a:t>
            </a:r>
          </a:p>
          <a:p>
            <a:pPr marL="515937" indent="-515937">
              <a:buClr>
                <a:srgbClr val="000000"/>
              </a:buClr>
              <a:buSzPct val="100000"/>
              <a:buFont typeface="Calibri"/>
              <a:buChar char="•"/>
              <a:defRPr sz="6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Working conditions from India for another 6 months </a:t>
            </a:r>
          </a:p>
          <a:p>
            <a:pPr marL="515937" indent="-515937">
              <a:buClr>
                <a:srgbClr val="000000"/>
              </a:buClr>
              <a:buSzPct val="100000"/>
              <a:buFont typeface="Calibri"/>
              <a:buChar char="•"/>
              <a:defRPr sz="6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Any other deadlines </a:t>
            </a:r>
          </a:p>
        </p:txBody>
      </p:sp>
      <p:sp>
        <p:nvSpPr>
          <p:cNvPr id="482" name="discussion"/>
          <p:cNvSpPr txBox="1"/>
          <p:nvPr>
            <p:ph type="title"/>
          </p:nvPr>
        </p:nvSpPr>
        <p:spPr>
          <a:xfrm>
            <a:off x="150592" y="410259"/>
            <a:ext cx="10433466" cy="1229095"/>
          </a:xfrm>
          <a:prstGeom prst="rect">
            <a:avLst/>
          </a:prstGeom>
        </p:spPr>
        <p:txBody>
          <a:bodyPr/>
          <a:lstStyle>
            <a:lvl1pPr algn="l" defTabSz="487044">
              <a:defRPr sz="7375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discussion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lide Number"/>
          <p:cNvSpPr txBox="1"/>
          <p:nvPr>
            <p:ph type="sldNum" sz="quarter" idx="2"/>
          </p:nvPr>
        </p:nvSpPr>
        <p:spPr>
          <a:xfrm>
            <a:off x="277875" y="13132954"/>
            <a:ext cx="396749" cy="7091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PhD requirements in IITM and ECN…"/>
          <p:cNvSpPr txBox="1"/>
          <p:nvPr>
            <p:ph type="body" idx="1"/>
          </p:nvPr>
        </p:nvSpPr>
        <p:spPr>
          <a:xfrm>
            <a:off x="443740" y="2485126"/>
            <a:ext cx="23668693" cy="9514428"/>
          </a:xfrm>
          <a:prstGeom prst="rect">
            <a:avLst/>
          </a:prstGeom>
        </p:spPr>
        <p:txBody>
          <a:bodyPr/>
          <a:lstStyle/>
          <a:p>
            <a:pPr marL="685800" indent="-508000">
              <a:buClr>
                <a:srgbClr val="000000"/>
              </a:buClr>
              <a:buSzPct val="100000"/>
              <a:buFont typeface="Calibri"/>
              <a:buChar char="•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PhD requirements in IITM and ECN</a:t>
            </a:r>
          </a:p>
          <a:p>
            <a:pPr marL="685800" indent="-508000">
              <a:buClr>
                <a:srgbClr val="000000"/>
              </a:buClr>
              <a:buSzPct val="100000"/>
              <a:buFont typeface="Calibri"/>
              <a:buChar char="•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Timeline of PhD </a:t>
            </a:r>
          </a:p>
          <a:p>
            <a:pPr lvl="1" marL="1341040" indent="-744140">
              <a:buClr>
                <a:srgbClr val="000000"/>
              </a:buClr>
              <a:buSzPct val="123000"/>
              <a:buFont typeface="Calibri"/>
              <a:buChar char="•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2019</a:t>
            </a:r>
          </a:p>
          <a:p>
            <a:pPr lvl="1" marL="1341040" indent="-744140">
              <a:buClr>
                <a:srgbClr val="000000"/>
              </a:buClr>
              <a:buSzPct val="123000"/>
              <a:buFont typeface="Calibri"/>
              <a:buChar char="•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2020</a:t>
            </a:r>
          </a:p>
          <a:p>
            <a:pPr lvl="1" marL="1341040" indent="-744140">
              <a:buClr>
                <a:srgbClr val="000000"/>
              </a:buClr>
              <a:buSzPct val="123000"/>
              <a:buFont typeface="Calibri"/>
              <a:buChar char="•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2021</a:t>
            </a:r>
          </a:p>
          <a:p>
            <a:pPr lvl="1" marL="744140" indent="-744140">
              <a:buClr>
                <a:srgbClr val="000000"/>
              </a:buClr>
              <a:buSzPct val="123000"/>
              <a:buFont typeface="Calibri"/>
              <a:buChar char="•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Works left </a:t>
            </a:r>
          </a:p>
          <a:p>
            <a:pPr lvl="1" marL="744140" indent="-744140">
              <a:buClr>
                <a:srgbClr val="000000"/>
              </a:buClr>
              <a:buSzPct val="123000"/>
              <a:buFont typeface="Calibri"/>
              <a:buChar char="•"/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Conclusion and suggestion </a:t>
            </a:r>
          </a:p>
        </p:txBody>
      </p:sp>
      <p:sp>
        <p:nvSpPr>
          <p:cNvPr id="392" name="Contents"/>
          <p:cNvSpPr txBox="1"/>
          <p:nvPr>
            <p:ph type="title"/>
          </p:nvPr>
        </p:nvSpPr>
        <p:spPr>
          <a:xfrm>
            <a:off x="121682" y="215103"/>
            <a:ext cx="22806376" cy="1587501"/>
          </a:xfrm>
          <a:prstGeom prst="rect">
            <a:avLst/>
          </a:prstGeom>
        </p:spPr>
        <p:txBody>
          <a:bodyPr/>
          <a:lstStyle>
            <a:lvl1pPr algn="l" defTabSz="800735">
              <a:defRPr b="1" sz="97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Contents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lide Number"/>
          <p:cNvSpPr txBox="1"/>
          <p:nvPr>
            <p:ph type="sldNum" sz="quarter" idx="2"/>
          </p:nvPr>
        </p:nvSpPr>
        <p:spPr>
          <a:xfrm>
            <a:off x="277875" y="13132954"/>
            <a:ext cx="396749" cy="7091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" name="IITM requirements…"/>
          <p:cNvSpPr txBox="1"/>
          <p:nvPr>
            <p:ph type="body" sz="half" idx="1"/>
          </p:nvPr>
        </p:nvSpPr>
        <p:spPr>
          <a:xfrm>
            <a:off x="221585" y="2240540"/>
            <a:ext cx="11679253" cy="996530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/>
          <a:lstStyle/>
          <a:p>
            <a:pPr algn="ctr" defTabSz="726440"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IITM requirements </a:t>
            </a:r>
          </a:p>
          <a:p>
            <a:pPr algn="ctr" defTabSz="726440"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349250" indent="-349250" defTabSz="726440">
              <a:buClr>
                <a:srgbClr val="000000"/>
              </a:buClr>
              <a:buSzPct val="100000"/>
              <a:buFont typeface="Calibri"/>
              <a:buChar char="•"/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To complete PhD</a:t>
            </a:r>
          </a:p>
          <a:p>
            <a:pPr lvl="1" marL="1180115" indent="-654843" defTabSz="726440">
              <a:buClr>
                <a:srgbClr val="000000"/>
              </a:buClr>
              <a:buSzPct val="123000"/>
              <a:buFont typeface="Calibri"/>
              <a:buChar char="•"/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trike="sngStrike"/>
              <a:t>Take 36 credits courses</a:t>
            </a:r>
            <a:r>
              <a:t>- </a:t>
            </a:r>
            <a:r>
              <a:rPr i="1">
                <a:solidFill>
                  <a:schemeClr val="accent5">
                    <a:lumOff val="-29866"/>
                  </a:schemeClr>
                </a:solidFill>
              </a:rPr>
              <a:t>Completed upto Dec 2018 </a:t>
            </a:r>
            <a:endParaRPr i="1"/>
          </a:p>
          <a:p>
            <a:pPr lvl="1" marL="1180115" indent="-654843" defTabSz="726440">
              <a:buClr>
                <a:srgbClr val="000000"/>
              </a:buClr>
              <a:buSzPct val="123000"/>
              <a:buFont typeface="Calibri"/>
              <a:buChar char="•"/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trike="sngStrike"/>
              <a:t>Completing Comprehensive Examination</a:t>
            </a:r>
            <a:r>
              <a:t> - </a:t>
            </a:r>
            <a:r>
              <a:rPr i="1">
                <a:solidFill>
                  <a:schemeClr val="accent5">
                    <a:lumOff val="-29866"/>
                  </a:schemeClr>
                </a:solidFill>
              </a:rPr>
              <a:t>Jan 2019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  </a:t>
            </a:r>
          </a:p>
          <a:p>
            <a:pPr lvl="1" marL="1180115" indent="-654843" defTabSz="726440">
              <a:buClr>
                <a:srgbClr val="000000"/>
              </a:buClr>
              <a:buSzPct val="123000"/>
              <a:buFont typeface="Calibri"/>
              <a:buChar char="•"/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trike="sngStrike"/>
              <a:t>Research Proposal Seminar</a:t>
            </a:r>
            <a:r>
              <a:t> - </a:t>
            </a:r>
            <a:r>
              <a:rPr i="1">
                <a:solidFill>
                  <a:schemeClr val="accent5">
                    <a:lumOff val="-29866"/>
                  </a:schemeClr>
                </a:solidFill>
              </a:rPr>
              <a:t>Dec 2020</a:t>
            </a:r>
            <a:endParaRPr i="1"/>
          </a:p>
          <a:p>
            <a:pPr lvl="1" marL="1180115" indent="-654843" defTabSz="726440">
              <a:buClr>
                <a:srgbClr val="000000"/>
              </a:buClr>
              <a:buSzPct val="123000"/>
              <a:buFont typeface="Calibri"/>
              <a:buChar char="•"/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Research Colloquium  Seminar </a:t>
            </a:r>
          </a:p>
          <a:p>
            <a:pPr lvl="1" marL="1180115" indent="-654843" defTabSz="726440">
              <a:buClr>
                <a:srgbClr val="000000"/>
              </a:buClr>
              <a:buSzPct val="123000"/>
              <a:buFont typeface="Calibri"/>
              <a:buChar char="•"/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Synopsis submission (Important contribution)</a:t>
            </a:r>
          </a:p>
          <a:p>
            <a:pPr lvl="2" marL="1582451" indent="-654843" defTabSz="726440">
              <a:buClr>
                <a:srgbClr val="000000"/>
              </a:buClr>
              <a:buSzPct val="123000"/>
              <a:buFont typeface="Calibri"/>
              <a:buChar char="◦"/>
              <a:defRPr i="1" sz="44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Before Submission atleast one paper to be accepted </a:t>
            </a:r>
          </a:p>
          <a:p>
            <a:pPr lvl="1" marL="1180115" indent="-654843" defTabSz="726440">
              <a:buClr>
                <a:srgbClr val="000000"/>
              </a:buClr>
              <a:buSzPct val="123000"/>
              <a:buFont typeface="Calibri"/>
              <a:buChar char="•"/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Thesis submission</a:t>
            </a:r>
          </a:p>
          <a:p>
            <a:pPr lvl="1" marL="1180115" indent="-654843" defTabSz="726440">
              <a:buClr>
                <a:srgbClr val="000000"/>
              </a:buClr>
              <a:buSzPct val="123000"/>
              <a:buFont typeface="Calibri"/>
              <a:buChar char="•"/>
              <a:defRPr sz="4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PhD Viva voice </a:t>
            </a:r>
          </a:p>
        </p:txBody>
      </p:sp>
      <p:sp>
        <p:nvSpPr>
          <p:cNvPr id="396" name="PhD requirements (Jan 2018 - Till)"/>
          <p:cNvSpPr txBox="1"/>
          <p:nvPr>
            <p:ph type="title"/>
          </p:nvPr>
        </p:nvSpPr>
        <p:spPr>
          <a:xfrm>
            <a:off x="121682" y="215103"/>
            <a:ext cx="22806376" cy="1587501"/>
          </a:xfrm>
          <a:prstGeom prst="rect">
            <a:avLst/>
          </a:prstGeom>
        </p:spPr>
        <p:txBody>
          <a:bodyPr/>
          <a:lstStyle>
            <a:lvl1pPr algn="l" defTabSz="800735">
              <a:defRPr sz="97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PhD requirements (Jan 2018 - Till)</a:t>
            </a:r>
          </a:p>
        </p:txBody>
      </p:sp>
      <p:sp>
        <p:nvSpPr>
          <p:cNvPr id="397" name="Line"/>
          <p:cNvSpPr/>
          <p:nvPr/>
        </p:nvSpPr>
        <p:spPr>
          <a:xfrm flipV="1">
            <a:off x="12191999" y="2290637"/>
            <a:ext cx="1" cy="9791415"/>
          </a:xfrm>
          <a:prstGeom prst="line">
            <a:avLst/>
          </a:prstGeom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8" name="ECN requirements…"/>
          <p:cNvSpPr txBox="1"/>
          <p:nvPr/>
        </p:nvSpPr>
        <p:spPr>
          <a:xfrm>
            <a:off x="12483162" y="2203691"/>
            <a:ext cx="11679254" cy="996530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685165">
              <a:lnSpc>
                <a:spcPct val="100000"/>
              </a:lnSpc>
              <a:spcBef>
                <a:spcPts val="0"/>
              </a:spcBef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ECN requirements </a:t>
            </a:r>
          </a:p>
          <a:p>
            <a:pPr algn="ctr" defTabSz="685165">
              <a:lnSpc>
                <a:spcPct val="100000"/>
              </a:lnSpc>
              <a:spcBef>
                <a:spcPts val="0"/>
              </a:spcBef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329406" indent="-32940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To complete PhD </a:t>
            </a:r>
          </a:p>
          <a:p>
            <a:pPr lvl="1" marL="1113063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•"/>
              <a:defRPr strike="sngStrike"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Completion of 100 hours of courses (40 Scientific and 60 Professional)</a:t>
            </a:r>
          </a:p>
          <a:p>
            <a:pPr lvl="2" marL="1492539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◦"/>
              <a:defRPr i="1" sz="415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Assuming IIT course works are accepted </a:t>
            </a:r>
          </a:p>
          <a:p>
            <a:pPr lvl="1" marL="1113063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•"/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2 CSI meeting (minimum)</a:t>
            </a:r>
          </a:p>
          <a:p>
            <a:pPr lvl="2" marL="1492539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◦"/>
              <a:defRPr i="1" sz="415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First CSI meeting on Dec 2020</a:t>
            </a:r>
          </a:p>
          <a:p>
            <a:pPr lvl="2" marL="1492539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◦"/>
              <a:defRPr i="1" sz="415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Second CSI meeting (expecting this July 2020)</a:t>
            </a:r>
          </a:p>
          <a:p>
            <a:pPr lvl="1" marL="1113063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•"/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2</a:t>
            </a:r>
            <a:r>
              <a:rPr baseline="31999"/>
              <a:t>nd</a:t>
            </a:r>
            <a:r>
              <a:t> Year Research  Seminar </a:t>
            </a:r>
          </a:p>
          <a:p>
            <a:pPr lvl="2" marL="1492539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◦"/>
              <a:defRPr i="1" sz="415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To be decided </a:t>
            </a:r>
          </a:p>
          <a:p>
            <a:pPr lvl="1" marL="1113063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•"/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One International conference and one published article </a:t>
            </a:r>
          </a:p>
          <a:p>
            <a:pPr lvl="1" marL="1113063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•"/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Thesis submission </a:t>
            </a:r>
          </a:p>
          <a:p>
            <a:pPr lvl="1" marL="1113063" indent="-617636" defTabSz="68516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23000"/>
              <a:buFont typeface="Calibri"/>
              <a:buChar char="•"/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PhD Viva Voice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meline - First 18 months…"/>
          <p:cNvSpPr txBox="1"/>
          <p:nvPr>
            <p:ph type="title"/>
          </p:nvPr>
        </p:nvSpPr>
        <p:spPr>
          <a:xfrm>
            <a:off x="1385858" y="2646210"/>
            <a:ext cx="20406702" cy="6643368"/>
          </a:xfrm>
          <a:prstGeom prst="rect">
            <a:avLst/>
          </a:prstGeom>
        </p:spPr>
        <p:txBody>
          <a:bodyPr/>
          <a:lstStyle/>
          <a:p>
            <a:pPr>
              <a:defRPr b="1" sz="10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Timeline - </a:t>
            </a:r>
            <a:r>
              <a:rPr i="1"/>
              <a:t>First 18 months</a:t>
            </a:r>
            <a:r>
              <a:t> </a:t>
            </a:r>
          </a:p>
          <a:p>
            <a:pPr>
              <a:defRPr b="1" sz="10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(Jan 2018 to June 2019 in IITM) </a:t>
            </a:r>
          </a:p>
        </p:txBody>
      </p:sp>
      <p:sp>
        <p:nvSpPr>
          <p:cNvPr id="401" name="Slide Number"/>
          <p:cNvSpPr txBox="1"/>
          <p:nvPr>
            <p:ph type="sldNum" sz="quarter" idx="2"/>
          </p:nvPr>
        </p:nvSpPr>
        <p:spPr>
          <a:xfrm>
            <a:off x="277875" y="13132954"/>
            <a:ext cx="396749" cy="7091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"/>
          <p:cNvSpPr txBox="1"/>
          <p:nvPr>
            <p:ph type="sldNum" sz="quarter" idx="2"/>
          </p:nvPr>
        </p:nvSpPr>
        <p:spPr>
          <a:xfrm>
            <a:off x="277875" y="13132954"/>
            <a:ext cx="396749" cy="7091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Timeline (Jan 2018 - June 2019)"/>
          <p:cNvSpPr txBox="1"/>
          <p:nvPr>
            <p:ph type="title"/>
          </p:nvPr>
        </p:nvSpPr>
        <p:spPr>
          <a:xfrm>
            <a:off x="121682" y="215103"/>
            <a:ext cx="22806376" cy="1587501"/>
          </a:xfrm>
          <a:prstGeom prst="rect">
            <a:avLst/>
          </a:prstGeom>
        </p:spPr>
        <p:txBody>
          <a:bodyPr/>
          <a:lstStyle>
            <a:lvl1pPr algn="l">
              <a:defRPr sz="7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Timeline (Jan 2018 - June 2019)</a:t>
            </a:r>
          </a:p>
        </p:txBody>
      </p:sp>
      <p:sp>
        <p:nvSpPr>
          <p:cNvPr id="405" name="Line"/>
          <p:cNvSpPr/>
          <p:nvPr/>
        </p:nvSpPr>
        <p:spPr>
          <a:xfrm flipV="1">
            <a:off x="12035941" y="2339259"/>
            <a:ext cx="1" cy="9791415"/>
          </a:xfrm>
          <a:prstGeom prst="line">
            <a:avLst/>
          </a:prstGeom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06" name="Screenshot 2021-05-19 at 12.40.22 PM.png" descr="Screenshot 2021-05-19 at 12.4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07" y="3331918"/>
            <a:ext cx="11560134" cy="389459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07" name="MVI_5528.MOV" descr="MVI_5528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5866178" y="1493735"/>
            <a:ext cx="7878810" cy="5909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90deg.jpg" descr="90deg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00878" y="1493735"/>
            <a:ext cx="3498708" cy="5909107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First year of PhD : Above course works and Comprehensive exam (IITM requirements)"/>
          <p:cNvSpPr txBox="1"/>
          <p:nvPr>
            <p:ph type="body" sz="quarter" idx="1"/>
          </p:nvPr>
        </p:nvSpPr>
        <p:spPr>
          <a:xfrm>
            <a:off x="-32476" y="7928310"/>
            <a:ext cx="11796630" cy="2465819"/>
          </a:xfrm>
          <a:prstGeom prst="rect">
            <a:avLst/>
          </a:prstGeom>
        </p:spPr>
        <p:txBody>
          <a:bodyPr/>
          <a:lstStyle>
            <a:lvl1pPr>
              <a:defRPr sz="45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First year of PhD : Above course works and Comprehensive exam (IITM requirements)</a:t>
            </a:r>
          </a:p>
        </p:txBody>
      </p:sp>
      <p:sp>
        <p:nvSpPr>
          <p:cNvPr id="410" name="July 2018 - June 2019- DAAD DST Fellowship :…"/>
          <p:cNvSpPr txBox="1"/>
          <p:nvPr/>
        </p:nvSpPr>
        <p:spPr>
          <a:xfrm>
            <a:off x="12123877" y="7949804"/>
            <a:ext cx="12102039" cy="3992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2000"/>
              </a:spcBef>
              <a:defRPr sz="3700">
                <a:latin typeface="Arial"/>
                <a:ea typeface="Arial"/>
                <a:cs typeface="Arial"/>
                <a:sym typeface="Arial"/>
              </a:defRPr>
            </a:pPr>
            <a:r>
              <a:t>July 2018 - June 2019- DAAD DST Fellowship : </a:t>
            </a:r>
          </a:p>
          <a:p>
            <a:pPr defTabSz="825500">
              <a:lnSpc>
                <a:spcPct val="100000"/>
              </a:lnSpc>
              <a:spcBef>
                <a:spcPts val="2000"/>
              </a:spcBef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(Submitted, Ocean Engineering) Sithik A, Meyer J, Sriram V, Hildebrandt A, </a:t>
            </a:r>
            <a:r>
              <a:rPr i="1">
                <a:solidFill>
                  <a:schemeClr val="accent5">
                    <a:lumOff val="-29866"/>
                  </a:schemeClr>
                </a:solidFill>
              </a:rPr>
              <a:t>Experimental investigation offshore crane load during upending a wind turbine jacket sub-structure in regular waves</a:t>
            </a:r>
            <a:r>
              <a:t>, 2019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33" fill="hold"/>
                                        <p:tgtEl>
                                          <p:spTgt spid="4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40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0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0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imeline - Second 18 months…"/>
          <p:cNvSpPr txBox="1"/>
          <p:nvPr>
            <p:ph type="title"/>
          </p:nvPr>
        </p:nvSpPr>
        <p:spPr>
          <a:xfrm>
            <a:off x="1385858" y="2646210"/>
            <a:ext cx="20406702" cy="6643368"/>
          </a:xfrm>
          <a:prstGeom prst="rect">
            <a:avLst/>
          </a:prstGeom>
        </p:spPr>
        <p:txBody>
          <a:bodyPr/>
          <a:lstStyle/>
          <a:p>
            <a:pPr>
              <a:defRPr b="1" sz="10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Timeline - </a:t>
            </a:r>
            <a:r>
              <a:rPr i="1"/>
              <a:t>Second 18 months</a:t>
            </a:r>
            <a:r>
              <a:t> </a:t>
            </a:r>
          </a:p>
          <a:p>
            <a:pPr>
              <a:defRPr b="1" sz="10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(June 2019 to Dec 2020 in ECN) </a:t>
            </a:r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xfrm>
            <a:off x="277875" y="13132954"/>
            <a:ext cx="396749" cy="7091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EXPERIMENT (LU Hannover,Germany)"/>
          <p:cNvSpPr txBox="1"/>
          <p:nvPr>
            <p:ph type="title"/>
          </p:nvPr>
        </p:nvSpPr>
        <p:spPr>
          <a:xfrm>
            <a:off x="318196" y="213691"/>
            <a:ext cx="14387285" cy="1622231"/>
          </a:xfrm>
          <a:prstGeom prst="rect">
            <a:avLst/>
          </a:prstGeom>
        </p:spPr>
        <p:txBody>
          <a:bodyPr/>
          <a:lstStyle>
            <a:lvl1pPr algn="l" defTabSz="693419">
              <a:defRPr sz="6719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EXPERIMENT (LU Hannover,Germany) </a:t>
            </a:r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xfrm>
            <a:off x="194725" y="13176484"/>
            <a:ext cx="361443" cy="622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7" name="WhatsApp Image 2020-06-23 at 17.39.04.jpeg" descr="WhatsApp Image 2020-06-23 at 17.39.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779" y="4496584"/>
            <a:ext cx="13424091" cy="7540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SOPE-IHC-P1-cut.gif" descr="ISOPE-IHC-P1-cut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88194" y="2870200"/>
            <a:ext cx="5908406" cy="4431304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4 types of test cases carried out in similar domain…"/>
          <p:cNvSpPr txBox="1"/>
          <p:nvPr/>
        </p:nvSpPr>
        <p:spPr>
          <a:xfrm>
            <a:off x="603351" y="2733040"/>
            <a:ext cx="14550133" cy="159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4 types of test cases carried out in similar domain</a:t>
            </a:r>
          </a:p>
          <a:p>
            <a:pPr>
              <a:spcBef>
                <a:spcPts val="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Test case 1 and 2: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Fixed cylinder</a:t>
            </a:r>
            <a:r>
              <a:t> (Nonbreaking and Breaking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focussing</a:t>
            </a:r>
            <a:r>
              <a:t> wave)</a:t>
            </a:r>
          </a:p>
          <a:p>
            <a:pPr>
              <a:spcBef>
                <a:spcPts val="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Test case 3 and 4 :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Moving cylinder</a:t>
            </a:r>
            <a:r>
              <a:t> (Nonbreaking and Breaking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focussing</a:t>
            </a:r>
            <a:r>
              <a:t> wave)</a:t>
            </a:r>
          </a:p>
        </p:txBody>
      </p:sp>
      <p:sp>
        <p:nvSpPr>
          <p:cNvPr id="420" name="Fig: Experiment test case - typical Moving cylinder"/>
          <p:cNvSpPr txBox="1"/>
          <p:nvPr/>
        </p:nvSpPr>
        <p:spPr>
          <a:xfrm>
            <a:off x="15111576" y="7540857"/>
            <a:ext cx="90063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0000"/>
              </a:lnSpc>
              <a:spcBef>
                <a:spcPts val="0"/>
              </a:spcBef>
              <a:defRPr i="1"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Fig: Experiment test case - typical Moving cylinder</a:t>
            </a:r>
          </a:p>
        </p:txBody>
      </p:sp>
      <p:sp>
        <p:nvSpPr>
          <p:cNvPr id="421" name="Reference :"/>
          <p:cNvSpPr txBox="1"/>
          <p:nvPr/>
        </p:nvSpPr>
        <p:spPr>
          <a:xfrm>
            <a:off x="13608152" y="8159222"/>
            <a:ext cx="2768460" cy="96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lumOff val="-29866"/>
                  </a:schemeClr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rPr sz="3500"/>
              <a:t>Reference</a:t>
            </a:r>
            <a:r>
              <a:t> : </a:t>
            </a:r>
          </a:p>
        </p:txBody>
      </p:sp>
      <p:sp>
        <p:nvSpPr>
          <p:cNvPr id="422" name="V. Sriram, S. Yan , Zhihua Xie, Comparative Study on Steep Focused Waves Interactions with Fixed and Moving Cylinder, ISOPE-2020, Shanghai…"/>
          <p:cNvSpPr txBox="1"/>
          <p:nvPr/>
        </p:nvSpPr>
        <p:spPr>
          <a:xfrm>
            <a:off x="13776349" y="9349796"/>
            <a:ext cx="10375949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400"/>
            </a:pPr>
            <a:r>
              <a:t>V. Sriram, S. Yan , Zhihua Xie, Comparative Study on Steep Focused Waves Interactions with Fixed and Moving Cylinder, ISOPE-2020, Shanghai</a:t>
            </a:r>
          </a:p>
          <a:p>
            <a:pPr marL="444500" indent="-444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400"/>
            </a:pPr>
            <a:r>
              <a:t>2. S. Yan, Q.W. Ma, V. Sriram, Ling Qian, P.J.M. Ferrer, and Torsten Schlurmann. Numerical and experimental studies of moving cylinder in uni- directional focusing waves. 2015:711–718, 01 2015.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lide Number"/>
          <p:cNvSpPr txBox="1"/>
          <p:nvPr>
            <p:ph type="sldNum" sz="quarter" idx="2"/>
          </p:nvPr>
        </p:nvSpPr>
        <p:spPr>
          <a:xfrm>
            <a:off x="321725" y="13176484"/>
            <a:ext cx="361443" cy="622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5" name="WPmean .jpg" descr="WPmean .jpg"/>
          <p:cNvPicPr>
            <a:picLocks noChangeAspect="1"/>
          </p:cNvPicPr>
          <p:nvPr/>
        </p:nvPicPr>
        <p:blipFill>
          <a:blip r:embed="rId2">
            <a:extLst/>
          </a:blip>
          <a:srcRect l="17" t="0" r="17" b="0"/>
          <a:stretch>
            <a:fillRect/>
          </a:stretch>
        </p:blipFill>
        <p:spPr>
          <a:xfrm>
            <a:off x="31026" y="2523670"/>
            <a:ext cx="10938965" cy="6160764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Fig: Relative mean Error Vs Computational time for wave probes…"/>
          <p:cNvSpPr txBox="1"/>
          <p:nvPr/>
        </p:nvSpPr>
        <p:spPr>
          <a:xfrm>
            <a:off x="359897" y="9545733"/>
            <a:ext cx="9213039" cy="87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i="1" sz="2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Fig:</a:t>
            </a:r>
            <a:r>
              <a:t> Relative mean Error Vs Computational time for wave probes </a:t>
            </a:r>
          </a:p>
          <a:p>
            <a:pPr>
              <a:spcBef>
                <a:spcPts val="0"/>
              </a:spcBef>
              <a:defRPr i="1" sz="2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between foamStar and SWENSE solvers</a:t>
            </a:r>
          </a:p>
        </p:txBody>
      </p:sp>
      <p:sp>
        <p:nvSpPr>
          <p:cNvPr id="427" name="Efficiency Estimation Summary 1"/>
          <p:cNvSpPr txBox="1"/>
          <p:nvPr>
            <p:ph type="title"/>
          </p:nvPr>
        </p:nvSpPr>
        <p:spPr>
          <a:xfrm>
            <a:off x="714553" y="208323"/>
            <a:ext cx="13385559" cy="1632967"/>
          </a:xfrm>
          <a:prstGeom prst="rect">
            <a:avLst/>
          </a:prstGeom>
        </p:spPr>
        <p:txBody>
          <a:bodyPr/>
          <a:lstStyle>
            <a:lvl1pPr algn="l" defTabSz="792479">
              <a:defRPr sz="7679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Efficiency Estimation Summary 1 </a:t>
            </a:r>
          </a:p>
        </p:txBody>
      </p:sp>
      <p:pic>
        <p:nvPicPr>
          <p:cNvPr id="428" name="PPmean .jpg" descr="PPmean .jpg"/>
          <p:cNvPicPr>
            <a:picLocks noChangeAspect="1"/>
          </p:cNvPicPr>
          <p:nvPr/>
        </p:nvPicPr>
        <p:blipFill>
          <a:blip r:embed="rId3">
            <a:extLst/>
          </a:blip>
          <a:srcRect l="17" t="0" r="17" b="0"/>
          <a:stretch>
            <a:fillRect/>
          </a:stretch>
        </p:blipFill>
        <p:spPr>
          <a:xfrm>
            <a:off x="12045811" y="2523670"/>
            <a:ext cx="10938965" cy="6160764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Fig: Relative mean Error Vs Computational time for Pressure probes…"/>
          <p:cNvSpPr txBox="1"/>
          <p:nvPr/>
        </p:nvSpPr>
        <p:spPr>
          <a:xfrm>
            <a:off x="13287326" y="9545733"/>
            <a:ext cx="9702442" cy="87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i="1" sz="2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Fig:</a:t>
            </a:r>
            <a:r>
              <a:t> Relative mean Error Vs Computational time for Pressure probes </a:t>
            </a:r>
          </a:p>
          <a:p>
            <a:pPr>
              <a:spcBef>
                <a:spcPts val="0"/>
              </a:spcBef>
              <a:defRPr i="1" sz="2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between foamStar and SWENSE solvers</a:t>
            </a:r>
          </a:p>
        </p:txBody>
      </p:sp>
      <p:sp>
        <p:nvSpPr>
          <p:cNvPr id="430" name="Square"/>
          <p:cNvSpPr/>
          <p:nvPr/>
        </p:nvSpPr>
        <p:spPr>
          <a:xfrm>
            <a:off x="21092120" y="4665735"/>
            <a:ext cx="849885" cy="848361"/>
          </a:xfrm>
          <a:prstGeom prst="rect">
            <a:avLst/>
          </a:prstGeom>
          <a:ln w="254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1" name="For Finest Mesh - SWENSE is more accurate but takes more computational time than foamStar"/>
          <p:cNvSpPr/>
          <p:nvPr/>
        </p:nvSpPr>
        <p:spPr>
          <a:xfrm>
            <a:off x="20159898" y="5986564"/>
            <a:ext cx="4187528" cy="119459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For Finest Mesh - SWENSE is more accurate but takes more computational time than foamStar</a:t>
            </a:r>
          </a:p>
        </p:txBody>
      </p:sp>
      <p:cxnSp>
        <p:nvCxnSpPr>
          <p:cNvPr id="432" name="Connection Line"/>
          <p:cNvCxnSpPr>
            <a:stCxn id="430" idx="0"/>
            <a:endCxn id="431" idx="0"/>
          </p:cNvCxnSpPr>
          <p:nvPr/>
        </p:nvCxnSpPr>
        <p:spPr>
          <a:xfrm>
            <a:off x="21517062" y="5089915"/>
            <a:ext cx="736600" cy="149394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433" name="Square"/>
          <p:cNvSpPr/>
          <p:nvPr/>
        </p:nvSpPr>
        <p:spPr>
          <a:xfrm>
            <a:off x="17282120" y="4665735"/>
            <a:ext cx="849885" cy="848361"/>
          </a:xfrm>
          <a:prstGeom prst="rect">
            <a:avLst/>
          </a:prstGeom>
          <a:ln w="254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4" name="For medium type mesh foamStar is little more accurate and less computational time"/>
          <p:cNvSpPr/>
          <p:nvPr/>
        </p:nvSpPr>
        <p:spPr>
          <a:xfrm>
            <a:off x="16884600" y="3141764"/>
            <a:ext cx="4187528" cy="119459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For medium type mesh foamStar is little more accurate and less computational time </a:t>
            </a:r>
          </a:p>
        </p:txBody>
      </p:sp>
      <p:cxnSp>
        <p:nvCxnSpPr>
          <p:cNvPr id="435" name="Connection Line"/>
          <p:cNvCxnSpPr>
            <a:stCxn id="434" idx="0"/>
            <a:endCxn id="433" idx="0"/>
          </p:cNvCxnSpPr>
          <p:nvPr/>
        </p:nvCxnSpPr>
        <p:spPr>
          <a:xfrm flipH="1">
            <a:off x="17707062" y="3739061"/>
            <a:ext cx="1271303" cy="135085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36" name="Rectangle"/>
          <p:cNvSpPr/>
          <p:nvPr/>
        </p:nvSpPr>
        <p:spPr>
          <a:xfrm>
            <a:off x="15976996" y="3067420"/>
            <a:ext cx="583185" cy="1754189"/>
          </a:xfrm>
          <a:prstGeom prst="rect">
            <a:avLst/>
          </a:prstGeom>
          <a:ln w="254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7" name="For Coarser Mesh SWENSE is more accurate with less computational time"/>
          <p:cNvSpPr/>
          <p:nvPr/>
        </p:nvSpPr>
        <p:spPr>
          <a:xfrm>
            <a:off x="10322272" y="3226001"/>
            <a:ext cx="3739456" cy="102612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For Coarser Mesh SWENSE is more accurate with less computational time </a:t>
            </a:r>
          </a:p>
        </p:txBody>
      </p:sp>
      <p:cxnSp>
        <p:nvCxnSpPr>
          <p:cNvPr id="438" name="Connection Line"/>
          <p:cNvCxnSpPr>
            <a:stCxn id="436" idx="0"/>
            <a:endCxn id="437" idx="0"/>
          </p:cNvCxnSpPr>
          <p:nvPr/>
        </p:nvCxnSpPr>
        <p:spPr>
          <a:xfrm flipH="1" flipV="1">
            <a:off x="12192000" y="3739061"/>
            <a:ext cx="4076589" cy="20545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2" grpId="8"/>
      <p:bldP build="whole" bldLvl="1" animBg="1" rev="0" advAuto="0" spid="431" grpId="9"/>
      <p:bldP build="whole" bldLvl="1" animBg="1" rev="0" advAuto="0" spid="434" grpId="6"/>
      <p:bldP build="whole" bldLvl="1" animBg="1" rev="0" advAuto="0" spid="437" grpId="3"/>
      <p:bldP build="whole" bldLvl="1" animBg="1" rev="0" advAuto="0" spid="438" grpId="2"/>
      <p:bldP build="whole" bldLvl="1" animBg="1" rev="0" advAuto="0" spid="435" grpId="5"/>
      <p:bldP build="whole" bldLvl="1" animBg="1" rev="0" advAuto="0" spid="430" grpId="7"/>
      <p:bldP build="whole" bldLvl="1" animBg="1" rev="0" advAuto="0" spid="433" grpId="4"/>
      <p:bldP build="whole" bldLvl="1" animBg="1" rev="0" advAuto="0" spid="43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lide Number"/>
          <p:cNvSpPr txBox="1"/>
          <p:nvPr>
            <p:ph type="sldNum" sz="quarter" idx="2"/>
          </p:nvPr>
        </p:nvSpPr>
        <p:spPr>
          <a:xfrm>
            <a:off x="194725" y="13176484"/>
            <a:ext cx="361443" cy="622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Numerical Analysis"/>
          <p:cNvSpPr txBox="1"/>
          <p:nvPr>
            <p:ph type="title"/>
          </p:nvPr>
        </p:nvSpPr>
        <p:spPr>
          <a:xfrm>
            <a:off x="890417" y="64845"/>
            <a:ext cx="14023972" cy="1855014"/>
          </a:xfrm>
          <a:prstGeom prst="rect">
            <a:avLst/>
          </a:prstGeom>
        </p:spPr>
        <p:txBody>
          <a:bodyPr/>
          <a:lstStyle>
            <a:lvl1pPr algn="l">
              <a:defRPr sz="8000">
                <a:solidFill>
                  <a:schemeClr val="accent5">
                    <a:lumOff val="-29866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Numerical Analysis</a:t>
            </a:r>
          </a:p>
        </p:txBody>
      </p:sp>
      <p:pic>
        <p:nvPicPr>
          <p:cNvPr id="442" name="ezgif.com-video-to-gif-2.gif" descr="ezgif.com-video-to-gif-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7317" y="377257"/>
            <a:ext cx="10694171" cy="6238266"/>
          </a:xfrm>
          <a:prstGeom prst="rect">
            <a:avLst/>
          </a:prstGeom>
          <a:ln w="127000">
            <a:solidFill>
              <a:schemeClr val="accent5">
                <a:lumOff val="-29866"/>
              </a:schemeClr>
            </a:solidFill>
            <a:miter lim="400000"/>
          </a:ln>
        </p:spPr>
      </p:pic>
      <p:sp>
        <p:nvSpPr>
          <p:cNvPr id="443" name="Fig: Free surface contour for (  =0.5) during focusing time on focusing location(ie cylinder)"/>
          <p:cNvSpPr txBox="1"/>
          <p:nvPr/>
        </p:nvSpPr>
        <p:spPr>
          <a:xfrm>
            <a:off x="12461544" y="6801744"/>
            <a:ext cx="11405009" cy="99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1" sz="3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Fig: Free surface contour for (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</m:oMath>
            </a14:m>
            <a:r>
              <a:t> =0.5) during focusing time on focusing location(ie cylinder)</a:t>
            </a:r>
          </a:p>
        </p:txBody>
      </p:sp>
      <p:sp>
        <p:nvSpPr>
          <p:cNvPr id="444" name="(IJOPE) Sithik A, Benjamin B, Ducrozet G, Ferrant P, Comparative Study on Steep Focused Waves Interactions with moving Cylinder, IJOPE (2020)…"/>
          <p:cNvSpPr txBox="1"/>
          <p:nvPr/>
        </p:nvSpPr>
        <p:spPr>
          <a:xfrm>
            <a:off x="258226" y="8654648"/>
            <a:ext cx="23867548" cy="347643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685165">
              <a:lnSpc>
                <a:spcPct val="100000"/>
              </a:lnSpc>
              <a:spcBef>
                <a:spcPts val="1600"/>
              </a:spcBef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(IJOPE) Sithik A, Benjamin B, Ducrozet G, Ferrant P, </a:t>
            </a:r>
            <a:r>
              <a:rPr i="1">
                <a:solidFill>
                  <a:schemeClr val="accent5">
                    <a:lumOff val="-29866"/>
                  </a:schemeClr>
                </a:solidFill>
              </a:rPr>
              <a:t>Comparative Study on Steep Focused Waves Interactions with moving Cylinder</a:t>
            </a:r>
            <a:r>
              <a:t>, IJOPE (2020)</a:t>
            </a:r>
          </a:p>
          <a:p>
            <a:pPr defTabSz="685165">
              <a:lnSpc>
                <a:spcPct val="100000"/>
              </a:lnSpc>
              <a:spcBef>
                <a:spcPts val="1600"/>
              </a:spcBef>
              <a:defRPr sz="415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(In preparation) Sithik A, Benjamin B, Ducrozet G, Sriram V, Ferrant P, </a:t>
            </a:r>
            <a:r>
              <a:rPr i="1">
                <a:solidFill>
                  <a:schemeClr val="accent5">
                    <a:lumOff val="-29866"/>
                  </a:schemeClr>
                </a:solidFill>
              </a:rPr>
              <a:t>Investigation of hybrid coupling capability on complex breaking and nonbreaking focusing waves with fixed and moving cylinder interaction</a:t>
            </a:r>
            <a:r>
              <a:t>, 2021</a:t>
            </a:r>
          </a:p>
        </p:txBody>
      </p:sp>
      <p:pic>
        <p:nvPicPr>
          <p:cNvPr id="445" name="foamStar_testcase.png" descr="foamStar_testca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350" y="2877505"/>
            <a:ext cx="10690607" cy="5298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